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Open Sans 1" charset="1" panose="020B0606030504020204"/>
      <p:regular r:id="rId31"/>
    </p:embeddedFont>
    <p:embeddedFont>
      <p:font typeface="Segment A Heavy" charset="1" panose="00000A00000000000000"/>
      <p:regular r:id="rId32"/>
    </p:embeddedFont>
    <p:embeddedFont>
      <p:font typeface="Open Sans 2" charset="1" panose="00000000000000000000"/>
      <p:regular r:id="rId33"/>
    </p:embeddedFont>
    <p:embeddedFont>
      <p:font typeface="Open Sans 2 Bold" charset="1" panose="00000000000000000000"/>
      <p:regular r:id="rId34"/>
    </p:embeddedFont>
    <p:embeddedFont>
      <p:font typeface="Open Sans 1 Italics" charset="1" panose="020B06060305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1.jpeg" Type="http://schemas.openxmlformats.org/officeDocument/2006/relationships/image"/><Relationship Id="rId6" Target="../media/image13.jpeg" Type="http://schemas.openxmlformats.org/officeDocument/2006/relationships/image"/><Relationship Id="rId7" Target="../media/image12.jpe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Relationship Id="rId4" Target="../media/image12.jpe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https://i.scdn.co/ima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CE8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9" y="0"/>
            <a:ext cx="8311085" cy="10396515"/>
          </a:xfrm>
          <a:custGeom>
            <a:avLst/>
            <a:gdLst/>
            <a:ahLst/>
            <a:cxnLst/>
            <a:rect r="r" b="b" t="t" l="l"/>
            <a:pathLst>
              <a:path h="10396515" w="8311085">
                <a:moveTo>
                  <a:pt x="0" y="0"/>
                </a:moveTo>
                <a:lnTo>
                  <a:pt x="8311085" y="0"/>
                </a:lnTo>
                <a:lnTo>
                  <a:pt x="8311085" y="10396515"/>
                </a:lnTo>
                <a:lnTo>
                  <a:pt x="0" y="103965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46" t="0" r="-1254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94246" y="-624432"/>
            <a:ext cx="10911432" cy="10911432"/>
          </a:xfrm>
          <a:custGeom>
            <a:avLst/>
            <a:gdLst/>
            <a:ahLst/>
            <a:cxnLst/>
            <a:rect r="r" b="b" t="t" l="l"/>
            <a:pathLst>
              <a:path h="10911432" w="10911432">
                <a:moveTo>
                  <a:pt x="0" y="0"/>
                </a:moveTo>
                <a:lnTo>
                  <a:pt x="10911432" y="0"/>
                </a:lnTo>
                <a:lnTo>
                  <a:pt x="10911432" y="10911432"/>
                </a:lnTo>
                <a:lnTo>
                  <a:pt x="0" y="10911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1498032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877944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5141067" y="9201150"/>
            <a:ext cx="8024915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Nefertiti Damnjanović IN38/2020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Sara Stefanović IN55/2020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72841" y="1676400"/>
            <a:ext cx="8942318" cy="8720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50"/>
              </a:lnSpc>
            </a:pPr>
            <a:r>
              <a:rPr lang="en-US" sz="24293">
                <a:solidFill>
                  <a:srgbClr val="080606"/>
                </a:solidFill>
                <a:latin typeface="Segment A Heavy"/>
              </a:rPr>
              <a:t>SPOTIFY &amp; GENIUS TRACK</a:t>
            </a:r>
          </a:p>
          <a:p>
            <a:pPr algn="ctr">
              <a:lnSpc>
                <a:spcPts val="2235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154814" y="580489"/>
              <a:ext cx="2052179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03 Primer prostiranja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1502795"/>
            <a:ext cx="7281410" cy="7281410"/>
          </a:xfrm>
          <a:custGeom>
            <a:avLst/>
            <a:gdLst/>
            <a:ahLst/>
            <a:cxnLst/>
            <a:rect r="r" b="b" t="t" l="l"/>
            <a:pathLst>
              <a:path h="7281410" w="7281410">
                <a:moveTo>
                  <a:pt x="0" y="0"/>
                </a:moveTo>
                <a:lnTo>
                  <a:pt x="7281410" y="0"/>
                </a:lnTo>
                <a:lnTo>
                  <a:pt x="7281410" y="7281410"/>
                </a:lnTo>
                <a:lnTo>
                  <a:pt x="0" y="7281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9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2058401"/>
            <a:ext cx="1116220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03 - PRIMER PROSTIRANJA: SPOTIFY ARTISTS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41700" y="2445052"/>
            <a:ext cx="6700957" cy="352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unnamed: 2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artist_popularity: 26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followers: 1596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genres: danish pop rock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id: 6YVY310fjfUzKi8hiqR7iK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name: Gangway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track_id: 1bFqWDbvHmZe2f4Nf9qaD8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track_name_prev: track_38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type: artist</a:t>
            </a:r>
          </a:p>
          <a:p>
            <a:pPr algn="l">
              <a:lnSpc>
                <a:spcPts val="2821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73164" y="1457706"/>
            <a:ext cx="1116220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03 - PRIMER PROSTIRANJA: SPOTIFY TRACKS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4322" y="2935152"/>
            <a:ext cx="9678699" cy="7044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unnamed: 1284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acousticness:  0.957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album_id:  5fpbXZl4uOWbhlc63Bzj8A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analysis_url: https://api.spotify.com/v1/audio-analysis/5fan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artists_id: 4EvJloPitUn0DBAcMhzbRR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available_markets:  ['AD', 'AE', 'AR', 'AT', 'AU', 'BE', 'BG', 'BH...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country: BE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danceability:  0.69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disc_number: 1.0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duration_ms:  102267.0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energy:  0.167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href: https://api.spotify.com/v1/tracks/5fanHEexUwpw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id:  5fanHEexUwpwGqvW50y6Xp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instrumentalness:  0.000005</a:t>
            </a:r>
          </a:p>
          <a:p>
            <a:pPr algn="l" marL="436117" indent="-218059" lvl="1">
              <a:lnSpc>
                <a:spcPts val="2827"/>
              </a:lnSpc>
              <a:buFont typeface="Arial"/>
              <a:buChar char="•"/>
            </a:pPr>
            <a:r>
              <a:rPr lang="en-US" sz="2019">
                <a:solidFill>
                  <a:srgbClr val="FFFFFF"/>
                </a:solidFill>
                <a:latin typeface="Open Sans 1"/>
              </a:rPr>
              <a:t>key: 6.0</a:t>
            </a:r>
          </a:p>
          <a:p>
            <a:pPr algn="l">
              <a:lnSpc>
                <a:spcPts val="2827"/>
              </a:lnSpc>
            </a:pPr>
          </a:p>
          <a:p>
            <a:pPr algn="l">
              <a:lnSpc>
                <a:spcPts val="2827"/>
              </a:lnSpc>
            </a:pPr>
          </a:p>
          <a:p>
            <a:pPr algn="l">
              <a:lnSpc>
                <a:spcPts val="2827"/>
              </a:lnSpc>
            </a:pPr>
          </a:p>
          <a:p>
            <a:pPr algn="l">
              <a:lnSpc>
                <a:spcPts val="2827"/>
              </a:lnSpc>
            </a:pPr>
          </a:p>
          <a:p>
            <a:pPr algn="l">
              <a:lnSpc>
                <a:spcPts val="28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624990"/>
            <a:ext cx="6974119" cy="739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liveness: 0.115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lyrics: \r\nI have seen, desolate one, the voice has i...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type: track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valence: 0.236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mode: 1.0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name: Song Tournament, New Style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playlist:  Modern Poetry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popularity: 4.0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preview_url: https://p.scdn.co/mp3-preview/99a4a13c8ef5d9e7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speechiness: 0.891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tempo:  139.65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time_signature: 4.0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track_href: https://api.spotify.com/v1/tracks/5fanHEexUwpw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track_name_prev: track_69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track_number: 9.0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uri:  spotify:track:5fanHEexUwpwGqvW50y6Xp</a:t>
            </a: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54814" y="580489"/>
              <a:ext cx="2052179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03 Primer prostiranja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154814" y="580489"/>
              <a:ext cx="2052179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03 Primer prostiranja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196096" y="6949467"/>
            <a:ext cx="8674039" cy="7333506"/>
          </a:xfrm>
          <a:custGeom>
            <a:avLst/>
            <a:gdLst/>
            <a:ahLst/>
            <a:cxnLst/>
            <a:rect r="r" b="b" t="t" l="l"/>
            <a:pathLst>
              <a:path h="7333506" w="8674039">
                <a:moveTo>
                  <a:pt x="0" y="0"/>
                </a:moveTo>
                <a:lnTo>
                  <a:pt x="8674040" y="0"/>
                </a:lnTo>
                <a:lnTo>
                  <a:pt x="8674040" y="7333506"/>
                </a:lnTo>
                <a:lnTo>
                  <a:pt x="0" y="7333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42505" y="1857307"/>
            <a:ext cx="7628920" cy="6581912"/>
          </a:xfrm>
          <a:custGeom>
            <a:avLst/>
            <a:gdLst/>
            <a:ahLst/>
            <a:cxnLst/>
            <a:rect r="r" b="b" t="t" l="l"/>
            <a:pathLst>
              <a:path h="6581912" w="7628920">
                <a:moveTo>
                  <a:pt x="0" y="0"/>
                </a:moveTo>
                <a:lnTo>
                  <a:pt x="7628921" y="0"/>
                </a:lnTo>
                <a:lnTo>
                  <a:pt x="7628921" y="6581911"/>
                </a:lnTo>
                <a:lnTo>
                  <a:pt x="0" y="6581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1000"/>
            </a:blip>
            <a:stretch>
              <a:fillRect l="0" t="-7953" r="0" b="-795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2058401"/>
            <a:ext cx="1116220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03 - PRIMER PROSTIRANJA: LYRICS  FEATURES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3259" y="2107539"/>
            <a:ext cx="6700957" cy="352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unnamed: 618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mean_syllables_word: 1.8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mean_words_sentence: 3.72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n_sentences:  76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n_words : 411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sentence_similarity: 0.152982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track_id: 6wLsDD4wXkypWRM9fn1ZZ0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vocabulary_wealth: 0.27</a:t>
            </a:r>
          </a:p>
          <a:p>
            <a:pPr algn="l">
              <a:lnSpc>
                <a:spcPts val="2821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094"/>
            <a:ext cx="1633973" cy="163396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6712" y="8124849"/>
            <a:ext cx="6750960" cy="5707630"/>
          </a:xfrm>
          <a:custGeom>
            <a:avLst/>
            <a:gdLst/>
            <a:ahLst/>
            <a:cxnLst/>
            <a:rect r="r" b="b" t="t" l="l"/>
            <a:pathLst>
              <a:path h="5707630" w="6750960">
                <a:moveTo>
                  <a:pt x="0" y="0"/>
                </a:moveTo>
                <a:lnTo>
                  <a:pt x="6750960" y="0"/>
                </a:lnTo>
                <a:lnTo>
                  <a:pt x="6750960" y="5707630"/>
                </a:lnTo>
                <a:lnTo>
                  <a:pt x="0" y="5707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72500" y="-3816356"/>
            <a:ext cx="6750960" cy="5707630"/>
          </a:xfrm>
          <a:custGeom>
            <a:avLst/>
            <a:gdLst/>
            <a:ahLst/>
            <a:cxnLst/>
            <a:rect r="r" b="b" t="t" l="l"/>
            <a:pathLst>
              <a:path h="5707630" w="6750960">
                <a:moveTo>
                  <a:pt x="0" y="0"/>
                </a:moveTo>
                <a:lnTo>
                  <a:pt x="6750960" y="0"/>
                </a:lnTo>
                <a:lnTo>
                  <a:pt x="6750960" y="5707630"/>
                </a:lnTo>
                <a:lnTo>
                  <a:pt x="0" y="57076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064540" y="3160973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tracks: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32584" y="6472901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Lyrics: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9035" y="6490882"/>
            <a:ext cx="1633973" cy="163396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30566" y="6511001"/>
            <a:ext cx="1633973" cy="1633967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430566" y="3374094"/>
            <a:ext cx="1633973" cy="1633967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25" id="25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8366015" y="580489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04 Izmenjena baza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662673" y="3391504"/>
            <a:ext cx="269836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albums: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6712" y="1764732"/>
            <a:ext cx="777817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04 - IZMENJENI SKUP PODATAKA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62673" y="6472901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artists: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81761" y="3940620"/>
            <a:ext cx="7767893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zapisa: 75511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obeležja: 9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Obrisana obeležja: unnamed, available_markets, external_urls, href, images, uri, type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62673" y="7052810"/>
            <a:ext cx="7767893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zapisa: 56129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obeležja: 6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Obrisana obeležja: unnamed, track_name_prev, type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64540" y="3940620"/>
            <a:ext cx="7767893" cy="243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zapisa: 101939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obeležja: 17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Obrisana obeležja: unnamed, album_id, </a:t>
            </a:r>
          </a:p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       analysis_url, disc_number, playlist, uri,</a:t>
            </a:r>
          </a:p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       </a:t>
            </a:r>
            <a:r>
              <a:rPr lang="en-US" sz="2343">
                <a:solidFill>
                  <a:srgbClr val="FFFFFF"/>
                </a:solidFill>
                <a:latin typeface="Open Sans 2"/>
              </a:rPr>
              <a:t>available_markets, href, mode lyrics,</a:t>
            </a:r>
          </a:p>
          <a:p>
            <a:pPr algn="l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       name, preview_url, track_href, type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74090" y="7052810"/>
            <a:ext cx="7767893" cy="120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zapisa: 94954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Broj obeležja: 7</a:t>
            </a:r>
          </a:p>
          <a:p>
            <a:pPr algn="l" marL="506017" indent="-253009" lvl="1">
              <a:lnSpc>
                <a:spcPts val="3281"/>
              </a:lnSpc>
              <a:buFont typeface="Arial"/>
              <a:buChar char="•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Obrisana obeležja: unnamed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05 Logička šema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874630" y="2266382"/>
            <a:ext cx="11616258" cy="7381278"/>
          </a:xfrm>
          <a:custGeom>
            <a:avLst/>
            <a:gdLst/>
            <a:ahLst/>
            <a:cxnLst/>
            <a:rect r="r" b="b" t="t" l="l"/>
            <a:pathLst>
              <a:path h="7381278" w="11616258">
                <a:moveTo>
                  <a:pt x="0" y="0"/>
                </a:moveTo>
                <a:lnTo>
                  <a:pt x="11616259" y="0"/>
                </a:lnTo>
                <a:lnTo>
                  <a:pt x="11616259" y="7381277"/>
                </a:lnTo>
                <a:lnTo>
                  <a:pt x="0" y="7381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5832" y="1764732"/>
            <a:ext cx="6700957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05 - LOGIČKA ŠEMA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28700" y="2058401"/>
            <a:ext cx="980450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06 - UPITI NAD ŠEMOM PODATAKA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1218" y="4277488"/>
            <a:ext cx="7206127" cy="387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Kako popularnost pesme korelira sa audio karakteristikama poput plesnosti, energije, valence, vocabulary_wealth?</a:t>
            </a:r>
          </a:p>
          <a:p>
            <a:pPr algn="just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Koje su top 3 zemlje sa najvećom prosečnom popularnošću pesama i kako se one razlikuju u audio karakteristikama?</a:t>
            </a:r>
          </a:p>
          <a:p>
            <a:pPr algn="just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Kako akustičnost pesme utiče na njenu popularnost u različitim tržištima?</a:t>
            </a:r>
          </a:p>
          <a:p>
            <a:pPr algn="just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Koji albumi imaju najveću kumulativnu popularnost pesama?</a:t>
            </a:r>
          </a:p>
          <a:p>
            <a:pPr algn="just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Koje su lirske karakteristike najpopularnijih pesama?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3482" y="3756380"/>
            <a:ext cx="1836852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Nefertiti:</a:t>
            </a:r>
          </a:p>
          <a:p>
            <a:pPr algn="ctr">
              <a:lnSpc>
                <a:spcPts val="3281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658235" y="3756380"/>
            <a:ext cx="2971529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Sara: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72281" y="4277488"/>
            <a:ext cx="7206127" cy="281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Koja je najpopularnija pesma?</a:t>
            </a:r>
          </a:p>
          <a:p>
            <a:pPr algn="l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 kojoj godini je objavljeno najviše albuma?</a:t>
            </a:r>
          </a:p>
          <a:p>
            <a:pPr algn="l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Odrediti iz koje godine je najduzi album.</a:t>
            </a:r>
          </a:p>
          <a:p>
            <a:pPr algn="l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Koja je prosečna popularnost pesama na albumima iz 2019. godine?</a:t>
            </a:r>
          </a:p>
          <a:p>
            <a:pPr algn="l" marL="435170" indent="-217585" lvl="1">
              <a:lnSpc>
                <a:spcPts val="2821"/>
              </a:lnSpc>
              <a:buAutoNum type="arabicPeriod" startAt="1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Da li postoji korelacija izmedju obeležja vocabulary_wealth i popularity?</a:t>
            </a:r>
          </a:p>
          <a:p>
            <a:pPr algn="l">
              <a:lnSpc>
                <a:spcPts val="282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6156" y="1866155"/>
            <a:ext cx="8538543" cy="2026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06017" indent="-253009" lvl="1">
              <a:lnSpc>
                <a:spcPts val="3281"/>
              </a:lnSpc>
              <a:buAutoNum type="arabicPeriod" startAt="1"/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id: 1 });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popularity: 1, danceability: 1, energy: 1, valence: 1 });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db.lyrics_features.createIndex({ track_id: 1 });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156" y="4891430"/>
            <a:ext cx="8538543" cy="243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2.  db.spotify_tracks.createIndex({ country: 1, popularity: 1 });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danceability: 1 });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energy: 1 });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valence: 1 });</a:t>
            </a:r>
          </a:p>
          <a:p>
            <a:pPr algn="ctr">
              <a:lnSpc>
                <a:spcPts val="3281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56156" y="8118214"/>
            <a:ext cx="9399091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3.      </a:t>
            </a: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available_markets: 1 });</a:t>
            </a:r>
          </a:p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acousticness: 1 });</a:t>
            </a:r>
          </a:p>
          <a:p>
            <a:pPr algn="ctr">
              <a:lnSpc>
                <a:spcPts val="3281"/>
              </a:lnSpc>
              <a:spcBef>
                <a:spcPct val="0"/>
              </a:spcBef>
            </a:pPr>
          </a:p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available_markets: 1, popularity: 1 });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08592" y="4725591"/>
            <a:ext cx="8595420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4.        </a:t>
            </a:r>
            <a:r>
              <a:rPr lang="en-US" sz="2343">
                <a:solidFill>
                  <a:srgbClr val="FFFFFF"/>
                </a:solidFill>
                <a:latin typeface="Open Sans 2"/>
              </a:rPr>
              <a:t>db.spotify_albums.createIndex({ id: 1 });</a:t>
            </a:r>
          </a:p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album_id: 1 });</a:t>
            </a:r>
          </a:p>
          <a:p>
            <a:pPr algn="ctr">
              <a:lnSpc>
                <a:spcPts val="3281"/>
              </a:lnSpc>
              <a:spcBef>
                <a:spcPct val="0"/>
              </a:spcBef>
            </a:pPr>
          </a:p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"album_tracks.popularity": 1 });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18341" y="7738405"/>
            <a:ext cx="6295579" cy="1207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 5.         </a:t>
            </a:r>
            <a:r>
              <a:rPr lang="en-US" sz="2343">
                <a:solidFill>
                  <a:srgbClr val="FFFFFF"/>
                </a:solidFill>
                <a:latin typeface="Open Sans 2"/>
              </a:rPr>
              <a:t>db.spotify_tracks.createIndex({ id: 1 });</a:t>
            </a:r>
          </a:p>
          <a:p>
            <a:pPr algn="ctr">
              <a:lnSpc>
                <a:spcPts val="3281"/>
              </a:lnSpc>
              <a:spcBef>
                <a:spcPct val="0"/>
              </a:spcBef>
            </a:pPr>
          </a:p>
          <a:p>
            <a:pPr algn="ctr">
              <a:lnSpc>
                <a:spcPts val="3281"/>
              </a:lnSpc>
              <a:spcBef>
                <a:spcPct val="0"/>
              </a:spcBef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db.lyrics_features.createIndex({ track_id: 1 });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37263" y="1186780"/>
            <a:ext cx="3922037" cy="129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72"/>
              </a:lnSpc>
              <a:spcBef>
                <a:spcPct val="0"/>
              </a:spcBef>
            </a:pPr>
            <a:r>
              <a:rPr lang="en-US" sz="7694">
                <a:solidFill>
                  <a:srgbClr val="FFFFFF"/>
                </a:solidFill>
                <a:latin typeface="Open Sans 2"/>
              </a:rPr>
              <a:t>INDEKSI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05739" y="3688680"/>
            <a:ext cx="7461189" cy="5569620"/>
          </a:xfrm>
          <a:custGeom>
            <a:avLst/>
            <a:gdLst/>
            <a:ahLst/>
            <a:cxnLst/>
            <a:rect r="r" b="b" t="t" l="l"/>
            <a:pathLst>
              <a:path h="5569620" w="7461189">
                <a:moveTo>
                  <a:pt x="0" y="0"/>
                </a:moveTo>
                <a:lnTo>
                  <a:pt x="7461188" y="0"/>
                </a:lnTo>
                <a:lnTo>
                  <a:pt x="7461188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30734" y="3688680"/>
            <a:ext cx="9484117" cy="5569620"/>
          </a:xfrm>
          <a:custGeom>
            <a:avLst/>
            <a:gdLst/>
            <a:ahLst/>
            <a:cxnLst/>
            <a:rect r="r" b="b" t="t" l="l"/>
            <a:pathLst>
              <a:path h="5569620" w="9484117">
                <a:moveTo>
                  <a:pt x="0" y="0"/>
                </a:moveTo>
                <a:lnTo>
                  <a:pt x="9484116" y="0"/>
                </a:lnTo>
                <a:lnTo>
                  <a:pt x="9484116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07894" y="1139908"/>
            <a:ext cx="7464898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Grafikon koji prikazuje razliku u vremenima izvršavanja pre i posle optimizacije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1&amp;2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04822" y="3688680"/>
            <a:ext cx="7461189" cy="5569620"/>
          </a:xfrm>
          <a:custGeom>
            <a:avLst/>
            <a:gdLst/>
            <a:ahLst/>
            <a:cxnLst/>
            <a:rect r="r" b="b" t="t" l="l"/>
            <a:pathLst>
              <a:path h="5569620" w="7461189">
                <a:moveTo>
                  <a:pt x="0" y="0"/>
                </a:moveTo>
                <a:lnTo>
                  <a:pt x="7461189" y="0"/>
                </a:lnTo>
                <a:lnTo>
                  <a:pt x="7461189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98111" y="3688680"/>
            <a:ext cx="7461189" cy="5569620"/>
          </a:xfrm>
          <a:custGeom>
            <a:avLst/>
            <a:gdLst/>
            <a:ahLst/>
            <a:cxnLst/>
            <a:rect r="r" b="b" t="t" l="l"/>
            <a:pathLst>
              <a:path h="5569620" w="7461189">
                <a:moveTo>
                  <a:pt x="0" y="0"/>
                </a:moveTo>
                <a:lnTo>
                  <a:pt x="7461189" y="0"/>
                </a:lnTo>
                <a:lnTo>
                  <a:pt x="7461189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307894" y="1139908"/>
            <a:ext cx="7464898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Grafikon koji prikazuje razliku u vremenima izvršavanja pre i posle optimizacije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3&amp;4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545079" y="3688680"/>
            <a:ext cx="7461189" cy="5569620"/>
          </a:xfrm>
          <a:custGeom>
            <a:avLst/>
            <a:gdLst/>
            <a:ahLst/>
            <a:cxnLst/>
            <a:rect r="r" b="b" t="t" l="l"/>
            <a:pathLst>
              <a:path h="5569620" w="7461189">
                <a:moveTo>
                  <a:pt x="0" y="0"/>
                </a:moveTo>
                <a:lnTo>
                  <a:pt x="7461189" y="0"/>
                </a:lnTo>
                <a:lnTo>
                  <a:pt x="7461189" y="5569620"/>
                </a:lnTo>
                <a:lnTo>
                  <a:pt x="0" y="5569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7894" y="1139908"/>
            <a:ext cx="7464898" cy="1616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Grafikon koji prikazuje razliku u vremenima izvršavanja pre i posle optimizacije</a:t>
            </a:r>
          </a:p>
          <a:p>
            <a:pPr algn="ctr">
              <a:lnSpc>
                <a:spcPts val="3281"/>
              </a:lnSpc>
            </a:pP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70192" y="2594585"/>
            <a:ext cx="8000359" cy="8000359"/>
          </a:xfrm>
          <a:custGeom>
            <a:avLst/>
            <a:gdLst/>
            <a:ahLst/>
            <a:cxnLst/>
            <a:rect r="r" b="b" t="t" l="l"/>
            <a:pathLst>
              <a:path h="8000359" w="8000359">
                <a:moveTo>
                  <a:pt x="0" y="0"/>
                </a:moveTo>
                <a:lnTo>
                  <a:pt x="8000359" y="0"/>
                </a:lnTo>
                <a:lnTo>
                  <a:pt x="8000359" y="8000359"/>
                </a:lnTo>
                <a:lnTo>
                  <a:pt x="0" y="8000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9323981" y="5954242"/>
            <a:ext cx="5246391" cy="5246370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54094" t="-8587" r="-14074" b="-1165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88484" y="260155"/>
            <a:ext cx="6946175" cy="694614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1189" t="0" r="-3890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428622" y="3036100"/>
            <a:ext cx="6438811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SADRŽAJ PREZENTACIJE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8622" y="4638941"/>
            <a:ext cx="8485680" cy="306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01 - Opis projekta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02 - Predstavljanje originalnog skupa podataka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03 - Primer prostiranja podataka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04 - Izmenjeni skup podataka 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05 - P</a:t>
            </a:r>
            <a:r>
              <a:rPr lang="en-US" sz="2500">
                <a:solidFill>
                  <a:srgbClr val="FFFFFF"/>
                </a:solidFill>
                <a:latin typeface="Open Sans 1"/>
              </a:rPr>
              <a:t>redlog logičke šeme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1"/>
              </a:rPr>
              <a:t>06 - Upiti nad šemom podataka</a:t>
            </a:r>
          </a:p>
          <a:p>
            <a:pPr algn="l">
              <a:lnSpc>
                <a:spcPts val="350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Sadržaj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25949" y="2383201"/>
            <a:ext cx="17628787" cy="7018882"/>
          </a:xfrm>
          <a:custGeom>
            <a:avLst/>
            <a:gdLst/>
            <a:ahLst/>
            <a:cxnLst/>
            <a:rect r="r" b="b" t="t" l="l"/>
            <a:pathLst>
              <a:path h="7018882" w="17628787">
                <a:moveTo>
                  <a:pt x="0" y="0"/>
                </a:moveTo>
                <a:lnTo>
                  <a:pt x="17628787" y="0"/>
                </a:lnTo>
                <a:lnTo>
                  <a:pt x="17628787" y="7018882"/>
                </a:lnTo>
                <a:lnTo>
                  <a:pt x="0" y="7018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411" r="0" b="-1141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24617" y="1290207"/>
            <a:ext cx="7464898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METABASE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1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79867" y="2090027"/>
            <a:ext cx="16120952" cy="7732421"/>
          </a:xfrm>
          <a:custGeom>
            <a:avLst/>
            <a:gdLst/>
            <a:ahLst/>
            <a:cxnLst/>
            <a:rect r="r" b="b" t="t" l="l"/>
            <a:pathLst>
              <a:path h="7732421" w="16120952">
                <a:moveTo>
                  <a:pt x="0" y="0"/>
                </a:moveTo>
                <a:lnTo>
                  <a:pt x="16120952" y="0"/>
                </a:lnTo>
                <a:lnTo>
                  <a:pt x="16120952" y="7732421"/>
                </a:lnTo>
                <a:lnTo>
                  <a:pt x="0" y="7732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63" r="0" b="-136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7894" y="1139908"/>
            <a:ext cx="7464898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METABASE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2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41039" y="2090027"/>
            <a:ext cx="15918261" cy="7784345"/>
          </a:xfrm>
          <a:custGeom>
            <a:avLst/>
            <a:gdLst/>
            <a:ahLst/>
            <a:cxnLst/>
            <a:rect r="r" b="b" t="t" l="l"/>
            <a:pathLst>
              <a:path h="7784345" w="15918261">
                <a:moveTo>
                  <a:pt x="0" y="0"/>
                </a:moveTo>
                <a:lnTo>
                  <a:pt x="15918261" y="0"/>
                </a:lnTo>
                <a:lnTo>
                  <a:pt x="15918261" y="7784345"/>
                </a:lnTo>
                <a:lnTo>
                  <a:pt x="0" y="77843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7894" y="1139908"/>
            <a:ext cx="7464898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METABASE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4181" y="2090027"/>
            <a:ext cx="16072323" cy="7872860"/>
          </a:xfrm>
          <a:custGeom>
            <a:avLst/>
            <a:gdLst/>
            <a:ahLst/>
            <a:cxnLst/>
            <a:rect r="r" b="b" t="t" l="l"/>
            <a:pathLst>
              <a:path h="7872860" w="16072323">
                <a:moveTo>
                  <a:pt x="0" y="0"/>
                </a:moveTo>
                <a:lnTo>
                  <a:pt x="16072323" y="0"/>
                </a:lnTo>
                <a:lnTo>
                  <a:pt x="16072323" y="7872860"/>
                </a:lnTo>
                <a:lnTo>
                  <a:pt x="0" y="7872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7894" y="1139908"/>
            <a:ext cx="7464898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METABASE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4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 Bold"/>
                </a:rPr>
                <a:t>06 Upiti nad bazom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8700" y="2090027"/>
            <a:ext cx="15984843" cy="7872364"/>
          </a:xfrm>
          <a:custGeom>
            <a:avLst/>
            <a:gdLst/>
            <a:ahLst/>
            <a:cxnLst/>
            <a:rect r="r" b="b" t="t" l="l"/>
            <a:pathLst>
              <a:path h="7872364" w="15984843">
                <a:moveTo>
                  <a:pt x="0" y="0"/>
                </a:moveTo>
                <a:lnTo>
                  <a:pt x="15984843" y="0"/>
                </a:lnTo>
                <a:lnTo>
                  <a:pt x="15984843" y="7872364"/>
                </a:lnTo>
                <a:lnTo>
                  <a:pt x="0" y="7872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307894" y="1139908"/>
            <a:ext cx="7464898" cy="797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METABASE</a:t>
            </a:r>
          </a:p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UPIT 5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1D5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7812" r="0" b="0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3014272" y="3797053"/>
            <a:ext cx="12259456" cy="340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85"/>
              </a:lnSpc>
            </a:pPr>
            <a:r>
              <a:rPr lang="en-US" sz="27049">
                <a:solidFill>
                  <a:srgbClr val="FFFFFF"/>
                </a:solidFill>
                <a:latin typeface="Segment A Heavy"/>
              </a:rPr>
              <a:t>HVALA NA PAŽNJI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674275" y="2109814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3689" y="1544295"/>
            <a:ext cx="6700957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01 - OPIS PROJEKTA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3689" y="3148746"/>
            <a:ext cx="9884259" cy="6109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2494" indent="-266247" lvl="1">
              <a:lnSpc>
                <a:spcPts val="3452"/>
              </a:lnSpc>
              <a:buFont typeface="Arial"/>
              <a:buChar char="•"/>
            </a:pPr>
            <a:r>
              <a:rPr lang="en-US" sz="2466">
                <a:solidFill>
                  <a:srgbClr val="FFFFFF"/>
                </a:solidFill>
                <a:latin typeface="Open Sans 1"/>
              </a:rPr>
              <a:t>Korišćenjem </a:t>
            </a:r>
            <a:r>
              <a:rPr lang="en-US" sz="2466">
                <a:solidFill>
                  <a:srgbClr val="FFFFFF"/>
                </a:solidFill>
                <a:latin typeface="Open Sans 1 Italics"/>
              </a:rPr>
              <a:t>MongoDB</a:t>
            </a:r>
            <a:r>
              <a:rPr lang="en-US" sz="2466">
                <a:solidFill>
                  <a:srgbClr val="FFFFFF"/>
                </a:solidFill>
                <a:latin typeface="Open Sans 1"/>
              </a:rPr>
              <a:t> baze podataka, istražićemo različite faktore koji utiču na popularnost pesama, korišćenjem 10 upita koji će se fokusirati na različite segmente baze podataka koju istražujemo. </a:t>
            </a:r>
          </a:p>
          <a:p>
            <a:pPr algn="l">
              <a:lnSpc>
                <a:spcPts val="3452"/>
              </a:lnSpc>
            </a:pPr>
          </a:p>
          <a:p>
            <a:pPr algn="l" marL="532494" indent="-266247" lvl="1">
              <a:lnSpc>
                <a:spcPts val="3452"/>
              </a:lnSpc>
              <a:buFont typeface="Arial"/>
              <a:buChar char="•"/>
            </a:pPr>
            <a:r>
              <a:rPr lang="en-US" sz="2466">
                <a:solidFill>
                  <a:srgbClr val="FFFFFF"/>
                </a:solidFill>
                <a:latin typeface="Open Sans 1"/>
              </a:rPr>
              <a:t>Cilj analize je identifikovanje i vizualizacija obrazaca i trendova koji doprinose uspehu pesama na muzičkom tržištu, na platformama Spotify i Genius.</a:t>
            </a:r>
          </a:p>
          <a:p>
            <a:pPr algn="l">
              <a:lnSpc>
                <a:spcPts val="3452"/>
              </a:lnSpc>
            </a:pPr>
          </a:p>
          <a:p>
            <a:pPr algn="l" marL="532494" indent="-266247" lvl="1">
              <a:lnSpc>
                <a:spcPts val="3452"/>
              </a:lnSpc>
              <a:buFont typeface="Arial"/>
              <a:buChar char="•"/>
            </a:pPr>
            <a:r>
              <a:rPr lang="en-US" sz="2466">
                <a:solidFill>
                  <a:srgbClr val="FFFFFF"/>
                </a:solidFill>
                <a:latin typeface="Open Sans 1"/>
              </a:rPr>
              <a:t>Baza podataka koju koristimo: https://www.kaggle.com/datasets/saurabhshahane/spotgen-music-dataset?resource=download</a:t>
            </a:r>
          </a:p>
          <a:p>
            <a:pPr algn="just">
              <a:lnSpc>
                <a:spcPts val="3452"/>
              </a:lnSpc>
            </a:pPr>
          </a:p>
          <a:p>
            <a:pPr algn="just">
              <a:lnSpc>
                <a:spcPts val="3452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81119" y="580489"/>
              <a:ext cx="1620283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01 Opis projekta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907607"/>
            <a:ext cx="2771746" cy="2771735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67296" y="4907607"/>
            <a:ext cx="2773492" cy="277348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507638" y="4907607"/>
            <a:ext cx="2773492" cy="277348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747980" y="4907607"/>
            <a:ext cx="2773492" cy="2773481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AutoShape 10" id="10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426712" y="8124849"/>
            <a:ext cx="6750960" cy="5707630"/>
          </a:xfrm>
          <a:custGeom>
            <a:avLst/>
            <a:gdLst/>
            <a:ahLst/>
            <a:cxnLst/>
            <a:rect r="r" b="b" t="t" l="l"/>
            <a:pathLst>
              <a:path h="5707630" w="6750960">
                <a:moveTo>
                  <a:pt x="0" y="0"/>
                </a:moveTo>
                <a:lnTo>
                  <a:pt x="6750960" y="0"/>
                </a:lnTo>
                <a:lnTo>
                  <a:pt x="6750960" y="5707630"/>
                </a:lnTo>
                <a:lnTo>
                  <a:pt x="0" y="5707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372500" y="-3816356"/>
            <a:ext cx="6750960" cy="5707630"/>
          </a:xfrm>
          <a:custGeom>
            <a:avLst/>
            <a:gdLst/>
            <a:ahLst/>
            <a:cxnLst/>
            <a:rect r="r" b="b" t="t" l="l"/>
            <a:pathLst>
              <a:path h="5707630" w="6750960">
                <a:moveTo>
                  <a:pt x="0" y="0"/>
                </a:moveTo>
                <a:lnTo>
                  <a:pt x="6750960" y="0"/>
                </a:lnTo>
                <a:lnTo>
                  <a:pt x="6750960" y="5707630"/>
                </a:lnTo>
                <a:lnTo>
                  <a:pt x="0" y="57076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33485" y="7842194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albums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058401"/>
            <a:ext cx="777817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02 - ORIGINALNI SKUP PODATAKA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500757" y="7842194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artists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56937" y="7842194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Spotify tracks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24983" y="7842194"/>
            <a:ext cx="2115396" cy="388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1"/>
              </a:lnSpc>
            </a:pPr>
            <a:r>
              <a:rPr lang="en-US" sz="2343">
                <a:solidFill>
                  <a:srgbClr val="FFFFFF"/>
                </a:solidFill>
                <a:latin typeface="Open Sans 2"/>
              </a:rPr>
              <a:t>Lyrics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327950" y="596166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02 Baza podataka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28" id="28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44000" y="1753601"/>
            <a:ext cx="6700957" cy="6692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Obeležja u tabeli: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 - Neimenovani albumi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id - Id albuma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 - Naziv albuma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album_type - Tip albuma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artist_id - Id izvođača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available_markets - Dostupna tržišta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external_urls - Spoljni URL-ovi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href - Referenca na hipervezu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images - Slike albuma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release_date - Datum izdavanja albuma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release_date_precision -  Preciznost datum izdavanja albuma 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total_tracks - Broj pesama na albumu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 - Id pesme na albumu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 - Prethodni naziv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uri (Uniform Resource Identifier) - Jedinstveni identifikator resursa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 - Tip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58401"/>
            <a:ext cx="527988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TABELA SPOTIFY ALBUMS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92748"/>
            <a:ext cx="6700957" cy="203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Tabela pod nazivom "spotify_albums" sadrži informacije o albumima dostupnim na Spotify platformi.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zapisa:  75511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obeležja: 16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27950" y="596166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02 Baza podataka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44000" y="2445052"/>
            <a:ext cx="6700957" cy="3873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Obeležja u tabeli: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 - Neimenovani albumi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artist_popularity - Popularnost izvođača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followers - Pratioci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genres - Žanrovi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id - Id izvođača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 - Ime izvođača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 - Id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 - Prethodni naziv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 - Tip</a:t>
            </a:r>
          </a:p>
          <a:p>
            <a:pPr algn="l">
              <a:lnSpc>
                <a:spcPts val="28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58401"/>
            <a:ext cx="527988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TABELA SPOTIFY ARTISTS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92748"/>
            <a:ext cx="6700957" cy="203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Tabela pod nazivom "spotify_artists" sadrži informacije o izvođačima dostupnim na Spotify platformi.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zapisa:  56129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obeležja: 9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27950" y="596166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02 Baza podataka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5400000">
            <a:off x="10297166" y="1507557"/>
            <a:ext cx="8000359" cy="8000359"/>
          </a:xfrm>
          <a:custGeom>
            <a:avLst/>
            <a:gdLst/>
            <a:ahLst/>
            <a:cxnLst/>
            <a:rect r="r" b="b" t="t" l="l"/>
            <a:pathLst>
              <a:path h="8000359" w="8000359">
                <a:moveTo>
                  <a:pt x="0" y="0"/>
                </a:moveTo>
                <a:lnTo>
                  <a:pt x="8000359" y="0"/>
                </a:lnTo>
                <a:lnTo>
                  <a:pt x="8000359" y="8000359"/>
                </a:lnTo>
                <a:lnTo>
                  <a:pt x="0" y="80003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7123202" y="1624990"/>
            <a:ext cx="6700957" cy="845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Obeležja u tabeli: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 - Neimenovani albumi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acousticness - Da li je pesma akustična ili ne 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album_id - Id albuma na kojoj se pesma nalazi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analysis_url - Url ka analizi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artists_id - Id izvođača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available_markets - Dostupna tržišta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country - Zemlja porekla 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danceability - Pogodnost za ples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disc_number - Broj diska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duration_ms - Trajanje pesme (u milisekundama )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energy - Energija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href - Referenca na hipervezu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id - Id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instrumentalness - Instumentalnost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key - Tonalitet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liveness - Uživo izvedba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lyrics - Tekst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 - Tip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valence - Emocionalni ton</a:t>
            </a: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2245" y="1485638"/>
            <a:ext cx="527988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TABELA SPOTIFY TRACKS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22245" y="3363262"/>
            <a:ext cx="6700957" cy="2036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Tabela pod nazivom "spotify_tracks" sadrži informacije o pesmama dostupnim na Spotify platformi.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zapisa: 101939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obeležja: 32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692791" y="1939663"/>
            <a:ext cx="4460442" cy="739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mode - Modalitet (dur ili mol)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 - Naziv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playlist - Plejlista kojoj pesma pripada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popularity - Ocena popularnosti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preview_url - Url za preview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speechiness - Udeo teksta u pesmi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tempo - Tempo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time_signature - Takt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track_href - Referenca na hipervezu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 - Prethodni naziv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track_number - Broj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uri - Jedinstveni identifikator resursa</a:t>
            </a: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  <a:p>
            <a:pPr algn="l">
              <a:lnSpc>
                <a:spcPts val="2821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4327950" y="596166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02 Baza podataka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365113" y="6066695"/>
            <a:ext cx="8674039" cy="7333506"/>
          </a:xfrm>
          <a:custGeom>
            <a:avLst/>
            <a:gdLst/>
            <a:ahLst/>
            <a:cxnLst/>
            <a:rect r="r" b="b" t="t" l="l"/>
            <a:pathLst>
              <a:path h="7333506" w="8674039">
                <a:moveTo>
                  <a:pt x="0" y="0"/>
                </a:moveTo>
                <a:lnTo>
                  <a:pt x="8674040" y="0"/>
                </a:lnTo>
                <a:lnTo>
                  <a:pt x="8674040" y="7333506"/>
                </a:lnTo>
                <a:lnTo>
                  <a:pt x="0" y="7333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144000" y="2337235"/>
            <a:ext cx="6700957" cy="49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1"/>
              </a:lnSpc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Obeležja u tabeli: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 - Neimenovani albumi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mean_syllables_word - Prosečan broj slogova po reči u tekstu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mean_words_sentence- Prosečan broj reči po rečenici u tekstu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n_sentences -  Ukupan broj rečenica u tekstu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n_words - Ukupan broj reči u tekstu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sentence_similarity - Sličnost između rečenica u tekstu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 - Id pesme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vocabulary_wealth - Bogatstvo vokabulara,range je od -1 do 1</a:t>
            </a:r>
          </a:p>
          <a:p>
            <a:pPr algn="l">
              <a:lnSpc>
                <a:spcPts val="282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058401"/>
            <a:ext cx="5279889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TABELA LYRICS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892748"/>
            <a:ext cx="6700957" cy="2446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Tabela pod nazivom "lyrics_features" sadrži atribute vezane za tekstove pesama, uključujući dužinu teksta, prosečnu dužinu reči i leksičku raznovrsnost.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zapisa:  94954</a:t>
            </a:r>
          </a:p>
          <a:p>
            <a:pPr algn="l" marL="499939" indent="-249969" lvl="1">
              <a:lnSpc>
                <a:spcPts val="3241"/>
              </a:lnSpc>
              <a:buFont typeface="Arial"/>
              <a:buChar char="•"/>
            </a:pPr>
            <a:r>
              <a:rPr lang="en-US" sz="2315">
                <a:solidFill>
                  <a:srgbClr val="FFFFFF"/>
                </a:solidFill>
                <a:latin typeface="Open Sans 1"/>
              </a:rPr>
              <a:t>Broj obeležja: 8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4327950" y="596166"/>
              <a:ext cx="1801464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02 Baza podataka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6154814" y="580489"/>
              <a:ext cx="2052179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03 Primer prostiranja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-3998201" y="4025940"/>
            <a:ext cx="6750960" cy="5707630"/>
          </a:xfrm>
          <a:custGeom>
            <a:avLst/>
            <a:gdLst/>
            <a:ahLst/>
            <a:cxnLst/>
            <a:rect r="r" b="b" t="t" l="l"/>
            <a:pathLst>
              <a:path h="5707630" w="6750960">
                <a:moveTo>
                  <a:pt x="0" y="0"/>
                </a:moveTo>
                <a:lnTo>
                  <a:pt x="6750960" y="0"/>
                </a:lnTo>
                <a:lnTo>
                  <a:pt x="6750960" y="5707630"/>
                </a:lnTo>
                <a:lnTo>
                  <a:pt x="0" y="5707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3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50279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784205"/>
            <a:ext cx="182880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216839" y="0"/>
            <a:ext cx="18514364" cy="1028700"/>
            <a:chOff x="0" y="0"/>
            <a:chExt cx="24685819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685819" cy="1371600"/>
              <a:chOff x="0" y="0"/>
              <a:chExt cx="4876211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76211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76211">
                    <a:moveTo>
                      <a:pt x="0" y="0"/>
                    </a:moveTo>
                    <a:lnTo>
                      <a:pt x="4876211" y="0"/>
                    </a:lnTo>
                    <a:lnTo>
                      <a:pt x="4876211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2D2D2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76211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1617700" y="580489"/>
              <a:ext cx="1079680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Sadržaj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481119" y="580489"/>
              <a:ext cx="1620283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01 Opis projekta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4327950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02 Baza podataka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2250987" y="596166"/>
              <a:ext cx="21010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06 Upiti nad bazom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660719" y="537944"/>
              <a:ext cx="3743941" cy="333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FFFFFF"/>
                  </a:solidFill>
                  <a:latin typeface="Open Sans 2 Bold"/>
                </a:rPr>
                <a:t>Spotify &amp; Genius track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927928" y="466824"/>
              <a:ext cx="491574" cy="387151"/>
            </a:xfrm>
            <a:custGeom>
              <a:avLst/>
              <a:gdLst/>
              <a:ahLst/>
              <a:cxnLst/>
              <a:rect r="r" b="b" t="t" l="l"/>
              <a:pathLst>
                <a:path h="387151" w="491574">
                  <a:moveTo>
                    <a:pt x="0" y="0"/>
                  </a:moveTo>
                  <a:lnTo>
                    <a:pt x="491574" y="0"/>
                  </a:lnTo>
                  <a:lnTo>
                    <a:pt x="491574" y="387152"/>
                  </a:lnTo>
                  <a:lnTo>
                    <a:pt x="0" y="387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6154814" y="580489"/>
              <a:ext cx="2052179" cy="2357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FFFFFF"/>
                  </a:solidFill>
                  <a:latin typeface="Open Sans 2 Bold"/>
                </a:rPr>
                <a:t>03 Primer prostiranja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449523" y="596166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05 Logička šema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366015" y="580489"/>
              <a:ext cx="1801464" cy="257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FFFFFF"/>
                  </a:solidFill>
                  <a:latin typeface="Open Sans 2"/>
                </a:rPr>
                <a:t>04 Izmenjena baza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93666" y="1929790"/>
            <a:ext cx="11162204" cy="126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99"/>
              </a:lnSpc>
            </a:pPr>
            <a:r>
              <a:rPr lang="en-US" sz="9999">
                <a:solidFill>
                  <a:srgbClr val="FFFFFF"/>
                </a:solidFill>
                <a:latin typeface="Segment A Heavy"/>
              </a:rPr>
              <a:t>03 - PRIMER PROSTIRANJA: SPOTIFY ALBUMS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86187" y="1601986"/>
            <a:ext cx="7090782" cy="7044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unnamed: 1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id:  4KfJZV7WfolYlxBzOTo66s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name:  Shostakovich Symphony No.5 - Four Romances on ...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album_type:  album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artist_id:  6s1pCNXcbdtQJlsnM1hRIA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available_markets: 'AD', 'AE', 'AR', 'AT', 'AU', 'BE', 'BG', 'BH...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external_urls: https://open.spotify.com/album/4K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href: https://api.spotify.com/v1/albums/4KfJZV7WfolY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images: {'height': 640, 'url': '</a:t>
            </a:r>
            <a:r>
              <a:rPr lang="en-US" sz="2015" u="sng">
                <a:solidFill>
                  <a:srgbClr val="FFFFFF"/>
                </a:solidFill>
                <a:latin typeface="Open Sans 1"/>
                <a:hlinkClick r:id="rId4" tooltip="https://i.scdn.co/ima"/>
              </a:rPr>
              <a:t>https://i.scdn.co/ima</a:t>
            </a:r>
            <a:r>
              <a:rPr lang="en-US" sz="2015">
                <a:solidFill>
                  <a:srgbClr val="FFFFFF"/>
                </a:solidFill>
                <a:latin typeface="Open Sans 1"/>
              </a:rPr>
              <a:t>... name Shostakovich Symphony No.5 - Four Romances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release_date:  2019-03-01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release_date_precision: day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total_tracks: 8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track_id:  1WQfghEjszJJ4H8MAWrQ2C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track_name_prev:  track_11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uri (Uniform Resource Identifier):  spotify:album:4KfJZV7WfolYlxBzOTo66s</a:t>
            </a:r>
          </a:p>
          <a:p>
            <a:pPr algn="l" marL="435170" indent="-217585" lvl="1">
              <a:lnSpc>
                <a:spcPts val="2821"/>
              </a:lnSpc>
              <a:buFont typeface="Arial"/>
              <a:buChar char="•"/>
            </a:pPr>
            <a:r>
              <a:rPr lang="en-US" sz="2015">
                <a:solidFill>
                  <a:srgbClr val="FFFFFF"/>
                </a:solidFill>
                <a:latin typeface="Open Sans 1"/>
              </a:rPr>
              <a:t>type: album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2529513">
            <a:off x="-2339631" y="4578139"/>
            <a:ext cx="6334173" cy="5355255"/>
          </a:xfrm>
          <a:custGeom>
            <a:avLst/>
            <a:gdLst/>
            <a:ahLst/>
            <a:cxnLst/>
            <a:rect r="r" b="b" t="t" l="l"/>
            <a:pathLst>
              <a:path h="5355255" w="6334173">
                <a:moveTo>
                  <a:pt x="0" y="0"/>
                </a:moveTo>
                <a:lnTo>
                  <a:pt x="6334172" y="0"/>
                </a:lnTo>
                <a:lnTo>
                  <a:pt x="6334172" y="5355255"/>
                </a:lnTo>
                <a:lnTo>
                  <a:pt x="0" y="5355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DAGGnKubJWc</dc:identifier>
  <dcterms:modified xsi:type="dcterms:W3CDTF">2011-08-01T06:04:30Z</dcterms:modified>
  <cp:revision>1</cp:revision>
  <dc:title>Spotify &amp; Genius Track</dc:title>
</cp:coreProperties>
</file>